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61" r:id="rId2"/>
    <p:sldId id="262" r:id="rId3"/>
    <p:sldId id="263" r:id="rId4"/>
    <p:sldId id="259" r:id="rId5"/>
    <p:sldId id="257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BA9845-F05D-43AA-9D1C-901E3A99BF96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40137E-6A80-415D-A553-1CFB188A0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44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F7FA649-7B37-413D-9456-042BA4276705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7C90DA-DAA3-4FA6-B420-B0F497E2A7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8 </a:t>
            </a:r>
            <a:r>
              <a:rPr lang="en-US" sz="2400" dirty="0" smtClean="0"/>
              <a:t>(with a little chapter 7 added!)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133600"/>
            <a:ext cx="5920619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8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Molecular Shapes and VSEPR theory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</a:t>
            </a:r>
          </a:p>
          <a:p>
            <a:r>
              <a:rPr lang="en-US" dirty="0" smtClean="0"/>
              <a:t>S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P</a:t>
            </a:r>
          </a:p>
          <a:p>
            <a:r>
              <a:rPr lang="en-US" dirty="0" smtClean="0"/>
              <a:t>R</a:t>
            </a:r>
          </a:p>
          <a:p>
            <a:endParaRPr lang="en-US" dirty="0"/>
          </a:p>
          <a:p>
            <a:r>
              <a:rPr lang="en-US" dirty="0" smtClean="0"/>
              <a:t>Used to predict the shapes of smaller molecules based on bond angles from center atom to terminal atoms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VSEPR made easier!</a:t>
            </a:r>
            <a:endParaRPr lang="en-US" sz="4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963099"/>
              </p:ext>
            </p:extLst>
          </p:nvPr>
        </p:nvGraphicFramePr>
        <p:xfrm>
          <a:off x="533400" y="1523998"/>
          <a:ext cx="8153400" cy="49683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2552700"/>
                <a:gridCol w="2552700"/>
                <a:gridCol w="1524000"/>
              </a:tblGrid>
              <a:tr h="152080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Shape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atoms</a:t>
                      </a:r>
                      <a:r>
                        <a:rPr lang="en-US" sz="2000" baseline="0" dirty="0" smtClean="0"/>
                        <a:t> bonded  to the center atom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 of pairs of </a:t>
                      </a:r>
                      <a:r>
                        <a:rPr lang="en-US" sz="2000" dirty="0" err="1" smtClean="0"/>
                        <a:t>unbonded</a:t>
                      </a:r>
                      <a:r>
                        <a:rPr lang="en-US" sz="2000" dirty="0" smtClean="0"/>
                        <a:t> electrons around the center atom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Bond</a:t>
                      </a:r>
                      <a:r>
                        <a:rPr lang="en-US" sz="2000" baseline="0" dirty="0" smtClean="0"/>
                        <a:t> angle</a:t>
                      </a:r>
                      <a:endParaRPr lang="en-US" sz="2000" dirty="0"/>
                    </a:p>
                  </a:txBody>
                  <a:tcPr/>
                </a:tc>
              </a:tr>
              <a:tr h="6094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Linear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51456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Trigonal</a:t>
                      </a:r>
                      <a:r>
                        <a:rPr lang="en-US" sz="2000" dirty="0" smtClean="0"/>
                        <a:t> planar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6094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Tetrahedral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776173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Trigonal</a:t>
                      </a:r>
                      <a:r>
                        <a:rPr lang="en-US" sz="2000" baseline="0" dirty="0" smtClean="0"/>
                        <a:t> pyramidal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60945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Predicting molecule shape…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077200" cy="4572000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Use the formula to draw the dot structure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Identify the center atom (or atoms)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Count the number of atoms bonded to the center atom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Count the number of </a:t>
            </a:r>
            <a:r>
              <a:rPr lang="en-US" sz="3000" dirty="0" err="1" smtClean="0"/>
              <a:t>unbonded</a:t>
            </a:r>
            <a:r>
              <a:rPr lang="en-US" sz="3000" dirty="0" smtClean="0"/>
              <a:t> electrons on the center atom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000" dirty="0" smtClean="0"/>
              <a:t>Use the chart to identify the shape and bond angle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7079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Let’s try some…WS 8-1 PP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724400"/>
          </a:xfrm>
        </p:spPr>
        <p:txBody>
          <a:bodyPr/>
          <a:lstStyle/>
          <a:p>
            <a:r>
              <a:rPr lang="en-US" dirty="0" smtClean="0"/>
              <a:t>#1 CCl</a:t>
            </a:r>
            <a:r>
              <a:rPr lang="en-US" baseline="-25000" dirty="0" smtClean="0"/>
              <a:t>4</a:t>
            </a:r>
            <a:endParaRPr lang="en-US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r>
              <a:rPr lang="en-US" dirty="0" smtClean="0"/>
              <a:t>#6 NF</a:t>
            </a:r>
            <a:r>
              <a:rPr lang="en-US" baseline="-25000" dirty="0" smtClean="0"/>
              <a:t>3</a:t>
            </a:r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 smtClean="0"/>
              <a:t>HWK…do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89519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Polarity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presence of poles or partially charged regions created by an imbalance of electrons</a:t>
            </a:r>
            <a:endParaRPr lang="en-US" dirty="0"/>
          </a:p>
          <a:p>
            <a:r>
              <a:rPr lang="en-US" dirty="0" smtClean="0"/>
              <a:t>Bond polarity results when electrons are shared UNEVENLY between two atoms</a:t>
            </a:r>
          </a:p>
          <a:p>
            <a:r>
              <a:rPr lang="en-US" dirty="0" smtClean="0"/>
              <a:t>This created partial + or – charges or POLES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5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Molecular Polarity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polar molecule has one end with a positive charge and one end with a negative charge.</a:t>
            </a:r>
          </a:p>
          <a:p>
            <a:r>
              <a:rPr lang="en-US" sz="3200" dirty="0" smtClean="0"/>
              <a:t>Dipole is another name for a polar molecule (di…means two)</a:t>
            </a:r>
          </a:p>
        </p:txBody>
      </p:sp>
    </p:spTree>
    <p:extLst>
      <p:ext uri="{BB962C8B-B14F-4D97-AF65-F5344CB8AC3E}">
        <p14:creationId xmlns:p14="http://schemas.microsoft.com/office/powerpoint/2010/main" val="371668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Determining Molecular Polarity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820809" cy="4305748"/>
          </a:xfrm>
        </p:spPr>
        <p:txBody>
          <a:bodyPr>
            <a:noAutofit/>
          </a:bodyPr>
          <a:lstStyle/>
          <a:p>
            <a:r>
              <a:rPr lang="en-US" sz="3200" dirty="0" smtClean="0"/>
              <a:t>Need to look at the shape of the molecule and bond polarities</a:t>
            </a:r>
          </a:p>
          <a:p>
            <a:pPr lvl="1"/>
            <a:r>
              <a:rPr lang="en-US" sz="2800" dirty="0" smtClean="0"/>
              <a:t>Bond polarities use electronegativity differences</a:t>
            </a:r>
          </a:p>
          <a:p>
            <a:pPr lvl="1"/>
            <a:r>
              <a:rPr lang="en-US" sz="2800" dirty="0" smtClean="0"/>
              <a:t>Shapes … need to know which are symmetrical (linear, </a:t>
            </a:r>
            <a:r>
              <a:rPr lang="en-US" sz="2800" dirty="0" err="1" smtClean="0"/>
              <a:t>trigonal</a:t>
            </a:r>
            <a:r>
              <a:rPr lang="en-US" sz="2800" dirty="0" smtClean="0"/>
              <a:t> planar, and tetrahedral) and which are NOT symmetrical (</a:t>
            </a:r>
            <a:r>
              <a:rPr lang="en-US" sz="2800" dirty="0" err="1" smtClean="0"/>
              <a:t>trigonal</a:t>
            </a:r>
            <a:r>
              <a:rPr lang="en-US" sz="2800" dirty="0" smtClean="0"/>
              <a:t> </a:t>
            </a:r>
            <a:r>
              <a:rPr lang="en-US" sz="2800" dirty="0" err="1" smtClean="0"/>
              <a:t>pyrimidal</a:t>
            </a:r>
            <a:r>
              <a:rPr lang="en-US" sz="2800" dirty="0" smtClean="0"/>
              <a:t> and bent)</a:t>
            </a:r>
          </a:p>
        </p:txBody>
      </p:sp>
    </p:spTree>
    <p:extLst>
      <p:ext uri="{BB962C8B-B14F-4D97-AF65-F5344CB8AC3E}">
        <p14:creationId xmlns:p14="http://schemas.microsoft.com/office/powerpoint/2010/main" val="273728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Determining Molecular </a:t>
            </a:r>
            <a:r>
              <a:rPr lang="en-US" b="1" dirty="0" smtClean="0"/>
              <a:t>Polarity </a:t>
            </a:r>
            <a:r>
              <a:rPr lang="en-US" sz="32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0"/>
            <a:ext cx="8077200" cy="4114800"/>
          </a:xfrm>
        </p:spPr>
        <p:txBody>
          <a:bodyPr>
            <a:noAutofit/>
          </a:bodyPr>
          <a:lstStyle/>
          <a:p>
            <a:r>
              <a:rPr lang="en-US" sz="3300" dirty="0" smtClean="0"/>
              <a:t>If all bonds are nonpolar…NONPOLAR</a:t>
            </a:r>
          </a:p>
          <a:p>
            <a:r>
              <a:rPr lang="en-US" sz="3300" dirty="0" smtClean="0"/>
              <a:t>If any bonds are polar and molecule is symmetrical…NONPOLAR</a:t>
            </a:r>
          </a:p>
          <a:p>
            <a:r>
              <a:rPr lang="en-US" sz="3300" dirty="0" smtClean="0"/>
              <a:t>If any bonds are polar and molecule is non-symmetrical…POLAR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78890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Molecule behavior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001000" cy="4191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Polar Molecules interact with other polar molecules</a:t>
            </a:r>
          </a:p>
          <a:p>
            <a:r>
              <a:rPr lang="en-US" sz="3200" dirty="0" smtClean="0"/>
              <a:t>Nonpolar molecules interact with other nonpolar molecules</a:t>
            </a:r>
          </a:p>
          <a:p>
            <a:pPr lvl="1"/>
            <a:r>
              <a:rPr lang="en-US" sz="2800" dirty="0" smtClean="0"/>
              <a:t>“LIKES LIKE LIKES”</a:t>
            </a:r>
          </a:p>
          <a:p>
            <a:r>
              <a:rPr lang="en-US" sz="3200" dirty="0" smtClean="0"/>
              <a:t>Polar molecules do NOT interact with nonpolar molecules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016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Covalent bonds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Covalent bonds are formed when atoms share valence electrons to get a total of 8.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Sharing is not always equal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dirty="0" smtClean="0"/>
              <a:t>Bonds are polar (unequal sharing of electrons) or nonpolar (equal sharing of electrons) depending </a:t>
            </a:r>
            <a:r>
              <a:rPr lang="en-US" altLang="en-US" dirty="0"/>
              <a:t>on the </a:t>
            </a:r>
            <a:r>
              <a:rPr lang="en-US" altLang="en-US" dirty="0" smtClean="0"/>
              <a:t>electronegativity </a:t>
            </a:r>
            <a:r>
              <a:rPr lang="en-US" altLang="en-US" dirty="0"/>
              <a:t>of the atoms. </a:t>
            </a:r>
          </a:p>
        </p:txBody>
      </p:sp>
    </p:spTree>
    <p:extLst>
      <p:ext uri="{BB962C8B-B14F-4D97-AF65-F5344CB8AC3E}">
        <p14:creationId xmlns:p14="http://schemas.microsoft.com/office/powerpoint/2010/main" val="251934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electronegativity…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Difference of 0 – 0.4  NONPOLAR covalent bond</a:t>
            </a:r>
          </a:p>
          <a:p>
            <a:r>
              <a:rPr lang="en-US" sz="2800" dirty="0" smtClean="0"/>
              <a:t>Difference of 0.5 – 1.9 POLAR covalent bond</a:t>
            </a:r>
          </a:p>
          <a:p>
            <a:endParaRPr lang="en-US" sz="2800" dirty="0"/>
          </a:p>
          <a:p>
            <a:r>
              <a:rPr lang="en-US" sz="2800" dirty="0" smtClean="0"/>
              <a:t>Difference &gt; 1.9 </a:t>
            </a:r>
            <a:r>
              <a:rPr lang="en-US" sz="2800" b="1" dirty="0" smtClean="0"/>
              <a:t>not</a:t>
            </a:r>
            <a:r>
              <a:rPr lang="en-US" sz="2800" dirty="0" smtClean="0"/>
              <a:t> covalent…IONIC bond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56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Special bonding situations…</a:t>
            </a:r>
            <a:endParaRPr lang="en-US" altLang="en-US" b="1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r>
              <a:rPr lang="en-US" altLang="en-US" dirty="0" smtClean="0"/>
              <a:t>Single Covalent bond –  1 pair of electrons (2 electrons between 2 atoms)</a:t>
            </a:r>
          </a:p>
          <a:p>
            <a:r>
              <a:rPr lang="en-US" altLang="en-US" dirty="0" smtClean="0"/>
              <a:t>Double Covalent bond – 2 pairs of shared electrons (4 electrons between 2 atoms)</a:t>
            </a:r>
          </a:p>
          <a:p>
            <a:r>
              <a:rPr lang="en-US" altLang="en-US" dirty="0" smtClean="0"/>
              <a:t>Triple Bond – 3 pairs of shared electrons (6 electrons between 2 atoms)</a:t>
            </a:r>
          </a:p>
          <a:p>
            <a:pPr lvl="1"/>
            <a:r>
              <a:rPr lang="en-US" altLang="en-US" dirty="0" smtClean="0"/>
              <a:t>Note: Use a line to indicate each bond (or 2 electrons). Use dots to show electrons that are unshared. </a:t>
            </a:r>
          </a:p>
        </p:txBody>
      </p:sp>
    </p:spTree>
    <p:extLst>
      <p:ext uri="{BB962C8B-B14F-4D97-AF65-F5344CB8AC3E}">
        <p14:creationId xmlns:p14="http://schemas.microsoft.com/office/powerpoint/2010/main" val="205344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183562" cy="1052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Formulas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183562" cy="41878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3600" dirty="0"/>
              <a:t>Structural formula – shows which atoms bond in a molecule.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3600" dirty="0" smtClean="0"/>
              <a:t>Lewis </a:t>
            </a:r>
            <a:r>
              <a:rPr lang="en-US" altLang="en-US" sz="3600" dirty="0"/>
              <a:t>Structures</a:t>
            </a:r>
          </a:p>
          <a:p>
            <a:pPr marL="562356" lvl="1" indent="-265176">
              <a:buFont typeface="Wingdings 2"/>
              <a:buChar char=""/>
              <a:defRPr/>
            </a:pPr>
            <a:r>
              <a:rPr lang="en-US" altLang="en-US" sz="3400" dirty="0" smtClean="0"/>
              <a:t>Based </a:t>
            </a:r>
            <a:r>
              <a:rPr lang="en-US" altLang="en-US" sz="3400" dirty="0"/>
              <a:t>on the Lewis Dot diagrams </a:t>
            </a:r>
          </a:p>
          <a:p>
            <a:pPr marL="562356" lvl="1" indent="-265176">
              <a:buFont typeface="Wingdings 2"/>
              <a:buChar char=""/>
              <a:defRPr/>
            </a:pPr>
            <a:r>
              <a:rPr lang="en-US" altLang="en-US" sz="3400" dirty="0" smtClean="0"/>
              <a:t>The </a:t>
            </a:r>
            <a:r>
              <a:rPr lang="en-US" altLang="en-US" sz="3400" dirty="0"/>
              <a:t>electrons between the 2 elements are the shared electrons.</a:t>
            </a:r>
            <a:r>
              <a:rPr lang="en-US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43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Exceptions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Exception to the octet rule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Atoms with less than an octet - Boron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	Ex. BF</a:t>
            </a:r>
            <a:r>
              <a:rPr lang="en-US" altLang="en-US" sz="4000" baseline="-25000" dirty="0"/>
              <a:t>3</a:t>
            </a:r>
            <a:r>
              <a:rPr lang="en-US" altLang="en-US" sz="4000" dirty="0"/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Atoms with more than an octet - Sulfur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4000" dirty="0"/>
              <a:t>	Ex. SF</a:t>
            </a:r>
            <a:r>
              <a:rPr lang="en-US" altLang="en-US" sz="4000" baseline="-250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594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Lewis Dot Structures for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Use the formula to add up the total number of valence electrons allowed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Create a skeleton structure of the most likely arrangement of atoms paying attention to the formula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Attach the atoms that are adjacent to each other in the skeleton formula with a dash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Counting the dash as two electrons, add electron pairs so that all atoms have 8 electrons (do not do this for H, Be, B, or Al)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200" dirty="0" smtClean="0"/>
              <a:t>Count the total number of electrons, including dashes (as two electrons) and compare this number to your value from step number 1.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7734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1143000"/>
          </a:xfrm>
        </p:spPr>
        <p:txBody>
          <a:bodyPr/>
          <a:lstStyle/>
          <a:p>
            <a:r>
              <a:rPr lang="en-US" dirty="0" smtClean="0"/>
              <a:t>Example:	CCl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724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1800" dirty="0" smtClean="0"/>
              <a:t>Step 1  C…1C *4 valence electrons =     4</a:t>
            </a:r>
          </a:p>
          <a:p>
            <a:pPr marL="6858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/>
              <a:t>  </a:t>
            </a:r>
            <a:r>
              <a:rPr lang="en-US" sz="1800" dirty="0" smtClean="0"/>
              <a:t>         </a:t>
            </a:r>
            <a:r>
              <a:rPr lang="en-US" sz="1800" dirty="0" err="1" smtClean="0"/>
              <a:t>Cl</a:t>
            </a:r>
            <a:r>
              <a:rPr lang="en-US" sz="1800" dirty="0" smtClean="0"/>
              <a:t>…4Cl </a:t>
            </a:r>
            <a:r>
              <a:rPr lang="en-US" sz="1800" dirty="0"/>
              <a:t>* 7 valence electrons = </a:t>
            </a:r>
            <a:r>
              <a:rPr lang="en-US" sz="1800" u="sng" dirty="0"/>
              <a:t>28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        </a:t>
            </a:r>
            <a:r>
              <a:rPr lang="en-US" sz="1800" dirty="0"/>
              <a:t>		</a:t>
            </a:r>
            <a:r>
              <a:rPr lang="en-US" sz="1800" dirty="0" smtClean="0"/>
              <a:t>	</a:t>
            </a:r>
            <a:r>
              <a:rPr lang="en-US" sz="1800" dirty="0"/>
              <a:t> </a:t>
            </a:r>
            <a:r>
              <a:rPr lang="en-US" sz="1800" dirty="0" smtClean="0"/>
              <a:t>           32</a:t>
            </a:r>
          </a:p>
          <a:p>
            <a:pPr marL="68580" indent="0">
              <a:buNone/>
            </a:pPr>
            <a:r>
              <a:rPr lang="en-US" sz="1800" dirty="0" smtClean="0"/>
              <a:t>Step 2			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		   </a:t>
            </a:r>
            <a:r>
              <a:rPr lang="en-US" sz="1800" dirty="0" err="1" smtClean="0"/>
              <a:t>Cl</a:t>
            </a:r>
            <a:r>
              <a:rPr lang="en-US" sz="1800" dirty="0" smtClean="0"/>
              <a:t>	C    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 smtClean="0"/>
          </a:p>
          <a:p>
            <a:pPr marL="68580" indent="0">
              <a:buNone/>
            </a:pPr>
            <a:r>
              <a:rPr lang="en-US" sz="1800" dirty="0" smtClean="0"/>
              <a:t>Step 3</a:t>
            </a:r>
            <a:r>
              <a:rPr lang="en-US" sz="1800" dirty="0"/>
              <a:t>	</a:t>
            </a:r>
            <a:r>
              <a:rPr lang="en-US" sz="1800" dirty="0" smtClean="0"/>
              <a:t>		</a:t>
            </a:r>
            <a:r>
              <a:rPr lang="en-US" sz="1800" dirty="0" err="1" smtClean="0"/>
              <a:t>Cl</a:t>
            </a:r>
            <a:r>
              <a:rPr lang="en-US" sz="1800" dirty="0" smtClean="0"/>
              <a:t>		Step 4</a:t>
            </a:r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		   </a:t>
            </a:r>
            <a:r>
              <a:rPr lang="en-US" sz="1800" dirty="0" err="1"/>
              <a:t>Cl</a:t>
            </a:r>
            <a:r>
              <a:rPr lang="en-US" sz="1800" dirty="0"/>
              <a:t>	C    </a:t>
            </a:r>
            <a:r>
              <a:rPr lang="en-US" sz="1800" dirty="0" smtClean="0"/>
              <a:t>  </a:t>
            </a:r>
            <a:r>
              <a:rPr lang="en-US" sz="1800" dirty="0" err="1" smtClean="0"/>
              <a:t>Cl</a:t>
            </a:r>
            <a:endParaRPr lang="en-US" sz="1800" dirty="0" smtClean="0"/>
          </a:p>
          <a:p>
            <a:pPr marL="68580" indent="0">
              <a:buNone/>
            </a:pPr>
            <a:endParaRPr lang="en-US" sz="1800" dirty="0"/>
          </a:p>
          <a:p>
            <a:pPr marL="6858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Cl</a:t>
            </a:r>
            <a:endParaRPr lang="en-US" sz="1800" dirty="0"/>
          </a:p>
          <a:p>
            <a:pPr marL="68580" indent="0">
              <a:buNone/>
            </a:pPr>
            <a:r>
              <a:rPr lang="en-US" sz="1800" dirty="0" smtClean="0"/>
              <a:t>Step 5</a:t>
            </a:r>
          </a:p>
        </p:txBody>
      </p:sp>
    </p:spTree>
    <p:extLst>
      <p:ext uri="{BB962C8B-B14F-4D97-AF65-F5344CB8AC3E}">
        <p14:creationId xmlns:p14="http://schemas.microsoft.com/office/powerpoint/2010/main" val="20424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/>
          <a:lstStyle/>
          <a:p>
            <a:r>
              <a:rPr lang="en-US" dirty="0" smtClean="0"/>
              <a:t>Another example…CO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924800" cy="4495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Step 1  C…1C *4 valence electrons =     4</a:t>
            </a:r>
          </a:p>
          <a:p>
            <a:pPr marL="68580" indent="0">
              <a:buNone/>
            </a:pPr>
            <a:r>
              <a:rPr lang="en-US" dirty="0"/>
              <a:t>             </a:t>
            </a:r>
            <a:r>
              <a:rPr lang="en-US" dirty="0" smtClean="0"/>
              <a:t>O…2 O </a:t>
            </a:r>
            <a:r>
              <a:rPr lang="en-US" dirty="0"/>
              <a:t>* </a:t>
            </a:r>
            <a:r>
              <a:rPr lang="en-US" dirty="0" smtClean="0"/>
              <a:t>6 </a:t>
            </a:r>
            <a:r>
              <a:rPr lang="en-US" dirty="0"/>
              <a:t>valence electrons = </a:t>
            </a:r>
            <a:r>
              <a:rPr lang="en-US" u="sng" dirty="0" smtClean="0"/>
              <a:t>12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        			             </a:t>
            </a:r>
            <a:r>
              <a:rPr lang="en-US" dirty="0" smtClean="0"/>
              <a:t>            16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Step 2	</a:t>
            </a:r>
            <a:r>
              <a:rPr lang="en-US" dirty="0" smtClean="0"/>
              <a:t>O    C    O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	</a:t>
            </a:r>
          </a:p>
          <a:p>
            <a:pPr marL="68580" indent="0">
              <a:buNone/>
            </a:pPr>
            <a:r>
              <a:rPr lang="en-US" dirty="0"/>
              <a:t>Step </a:t>
            </a:r>
            <a:r>
              <a:rPr lang="en-US" dirty="0" smtClean="0"/>
              <a:t>3</a:t>
            </a:r>
            <a:r>
              <a:rPr lang="en-US" dirty="0"/>
              <a:t>	</a:t>
            </a:r>
            <a:r>
              <a:rPr lang="en-US" dirty="0" smtClean="0"/>
              <a:t>O    C    O		Step </a:t>
            </a:r>
            <a:r>
              <a:rPr lang="en-US" dirty="0"/>
              <a:t>4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Step </a:t>
            </a:r>
            <a:r>
              <a:rPr lang="en-US" dirty="0"/>
              <a:t>5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24618</TotalTime>
  <Words>650</Words>
  <Application>Microsoft Office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Century Gothic</vt:lpstr>
      <vt:lpstr>Wingdings 2</vt:lpstr>
      <vt:lpstr>Austin</vt:lpstr>
      <vt:lpstr>Chapter 8 (with a little chapter 7 added!)</vt:lpstr>
      <vt:lpstr>Types of Covalent bonds</vt:lpstr>
      <vt:lpstr>Using electronegativity…</vt:lpstr>
      <vt:lpstr>Special bonding situations…</vt:lpstr>
      <vt:lpstr>Formulas</vt:lpstr>
      <vt:lpstr>Exceptions</vt:lpstr>
      <vt:lpstr>Lewis Dot Structures for compounds</vt:lpstr>
      <vt:lpstr>Example: CCl4</vt:lpstr>
      <vt:lpstr>Another example…CO2</vt:lpstr>
      <vt:lpstr>Molecular Shapes and VSEPR theory</vt:lpstr>
      <vt:lpstr>VSEPR made easier!</vt:lpstr>
      <vt:lpstr>Predicting molecule shape…</vt:lpstr>
      <vt:lpstr>Let’s try some…WS 8-1 PP</vt:lpstr>
      <vt:lpstr>Polarity</vt:lpstr>
      <vt:lpstr>Molecular Polarity</vt:lpstr>
      <vt:lpstr>Determining Molecular Polarity</vt:lpstr>
      <vt:lpstr>Determining Molecular Polarity (continued)</vt:lpstr>
      <vt:lpstr>Molecule behavior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</dc:title>
  <dc:creator>Griffith, Barbara</dc:creator>
  <cp:lastModifiedBy>Palmer, Jill</cp:lastModifiedBy>
  <cp:revision>19</cp:revision>
  <cp:lastPrinted>2015-01-05T12:10:04Z</cp:lastPrinted>
  <dcterms:created xsi:type="dcterms:W3CDTF">2013-11-25T17:10:24Z</dcterms:created>
  <dcterms:modified xsi:type="dcterms:W3CDTF">2015-12-21T15:00:48Z</dcterms:modified>
</cp:coreProperties>
</file>